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2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bhuggins\Local Settings\Temporary Internet Files\Content.IE5\JZPUDW7U\MPj0401342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2603500"/>
            <a:ext cx="2590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554356"/>
            <a:ext cx="6248400" cy="1752600"/>
          </a:xfrm>
        </p:spPr>
        <p:txBody>
          <a:bodyPr/>
          <a:lstStyle>
            <a:lvl1pPr algn="l">
              <a:defRPr b="1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333460"/>
            <a:ext cx="6248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47438-CA4A-0943-AE33-91023A9D6599}" type="datetimeFigureOut">
              <a:rPr lang="en-US" smtClean="0"/>
              <a:t>3/4/15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C156F-F6FA-504C-9AEA-FE171B49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206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47438-CA4A-0943-AE33-91023A9D6599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C156F-F6FA-504C-9AEA-FE171B49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946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47438-CA4A-0943-AE33-91023A9D6599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C156F-F6FA-504C-9AEA-FE171B49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147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2E96D35-10C8-47A9-BBD0-88DF5C6627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47438-CA4A-0943-AE33-91023A9D6599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C156F-F6FA-504C-9AEA-FE171B49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11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47438-CA4A-0943-AE33-91023A9D6599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C156F-F6FA-504C-9AEA-FE171B49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137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47438-CA4A-0943-AE33-91023A9D6599}" type="datetimeFigureOut">
              <a:rPr lang="en-US" smtClean="0"/>
              <a:t>3/4/15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C156F-F6FA-504C-9AEA-FE171B49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577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47438-CA4A-0943-AE33-91023A9D6599}" type="datetimeFigureOut">
              <a:rPr lang="en-US" smtClean="0"/>
              <a:t>3/4/15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C156F-F6FA-504C-9AEA-FE171B49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025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47438-CA4A-0943-AE33-91023A9D6599}" type="datetimeFigureOut">
              <a:rPr lang="en-US" smtClean="0"/>
              <a:t>3/4/15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C156F-F6FA-504C-9AEA-FE171B49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87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47438-CA4A-0943-AE33-91023A9D6599}" type="datetimeFigureOut">
              <a:rPr lang="en-US" smtClean="0"/>
              <a:t>3/4/15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C156F-F6FA-504C-9AEA-FE171B49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771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47438-CA4A-0943-AE33-91023A9D6599}" type="datetimeFigureOut">
              <a:rPr lang="en-US" smtClean="0"/>
              <a:t>3/4/15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C156F-F6FA-504C-9AEA-FE171B49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44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47438-CA4A-0943-AE33-91023A9D6599}" type="datetimeFigureOut">
              <a:rPr lang="en-US" smtClean="0"/>
              <a:t>3/4/15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C156F-F6FA-504C-9AEA-FE171B49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906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E747438-CA4A-0943-AE33-91023A9D6599}" type="datetimeFigureOut">
              <a:rPr lang="en-US" smtClean="0"/>
              <a:t>3/4/15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471C156F-F6FA-504C-9AEA-FE171B49C1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70C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90800" y="2554288"/>
            <a:ext cx="62484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8000"/>
                </a:solidFill>
                <a:latin typeface="Chalkduster" charset="0"/>
              </a:rPr>
              <a:t>NUTRITION</a:t>
            </a:r>
            <a:endParaRPr lang="en-US" dirty="0">
              <a:solidFill>
                <a:srgbClr val="008000"/>
              </a:solidFill>
              <a:latin typeface="Chalkduste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2653"/>
            <a:ext cx="9144000" cy="2118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2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Essential Nutrients: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arbohydrates</a:t>
            </a:r>
            <a:endParaRPr lang="en-US" dirty="0"/>
          </a:p>
          <a:p>
            <a:r>
              <a:rPr lang="en-US" dirty="0" smtClean="0"/>
              <a:t>fats</a:t>
            </a:r>
          </a:p>
          <a:p>
            <a:r>
              <a:rPr lang="en-US" dirty="0" smtClean="0"/>
              <a:t>proteins</a:t>
            </a:r>
          </a:p>
          <a:p>
            <a:r>
              <a:rPr lang="en-US" dirty="0" smtClean="0"/>
              <a:t>minerals</a:t>
            </a:r>
          </a:p>
          <a:p>
            <a:r>
              <a:rPr lang="en-US" dirty="0"/>
              <a:t>v</a:t>
            </a:r>
            <a:r>
              <a:rPr lang="en-US" dirty="0" smtClean="0"/>
              <a:t>itamins</a:t>
            </a:r>
          </a:p>
          <a:p>
            <a:r>
              <a:rPr lang="en-US" dirty="0"/>
              <a:t>w</a:t>
            </a:r>
            <a:r>
              <a:rPr lang="en-US" dirty="0" smtClean="0"/>
              <a:t>ater </a:t>
            </a:r>
            <a:endParaRPr lang="en-US" dirty="0"/>
          </a:p>
        </p:txBody>
      </p:sp>
      <p:pic>
        <p:nvPicPr>
          <p:cNvPr id="4" name="Picture 3" descr="Food_with_nutrie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600200"/>
            <a:ext cx="5181600" cy="360420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dirty="0" smtClean="0"/>
              <a:t>The major source of energy for your body</a:t>
            </a:r>
          </a:p>
          <a:p>
            <a:r>
              <a:rPr lang="en-US" sz="2600" dirty="0" smtClean="0"/>
              <a:t>Two groups: </a:t>
            </a:r>
          </a:p>
          <a:p>
            <a:pPr lvl="1"/>
            <a:r>
              <a:rPr lang="en-US" sz="2200" dirty="0" smtClean="0"/>
              <a:t>simple – sugars – easily digested</a:t>
            </a:r>
          </a:p>
          <a:p>
            <a:pPr lvl="1"/>
            <a:r>
              <a:rPr lang="en-US" sz="2200" dirty="0" smtClean="0"/>
              <a:t>Complex –large sugar molecules, starches, and glycogen – take longer to digest</a:t>
            </a:r>
            <a:endParaRPr lang="en-US" sz="2200" dirty="0"/>
          </a:p>
        </p:txBody>
      </p:sp>
      <p:pic>
        <p:nvPicPr>
          <p:cNvPr id="8" name="Content Placeholder 7" descr="donu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219894"/>
            <a:ext cx="2209800" cy="2180531"/>
          </a:xfrm>
        </p:spPr>
      </p:pic>
      <p:pic>
        <p:nvPicPr>
          <p:cNvPr id="9" name="Picture 8" descr="potato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3073400" cy="23050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267200" y="28194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95800" y="42672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524000"/>
            <a:ext cx="5105400" cy="4800600"/>
          </a:xfrm>
        </p:spPr>
        <p:txBody>
          <a:bodyPr/>
          <a:lstStyle/>
          <a:p>
            <a:r>
              <a:rPr lang="en-US" dirty="0" smtClean="0"/>
              <a:t>Store energy for future use</a:t>
            </a:r>
          </a:p>
          <a:p>
            <a:r>
              <a:rPr lang="en-US" dirty="0" smtClean="0"/>
              <a:t>Keep the body warm</a:t>
            </a:r>
          </a:p>
          <a:p>
            <a:r>
              <a:rPr lang="en-US" dirty="0" smtClean="0"/>
              <a:t>Protect the body</a:t>
            </a:r>
          </a:p>
          <a:p>
            <a:r>
              <a:rPr lang="en-US" dirty="0" smtClean="0"/>
              <a:t>Two types:</a:t>
            </a:r>
          </a:p>
          <a:p>
            <a:pPr lvl="1"/>
            <a:r>
              <a:rPr lang="en-US" dirty="0" smtClean="0"/>
              <a:t>Saturated – animal fats</a:t>
            </a:r>
          </a:p>
          <a:p>
            <a:pPr lvl="1"/>
            <a:r>
              <a:rPr lang="en-US" dirty="0" smtClean="0"/>
              <a:t>Unsaturated – plant based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Saturated fats increase blood cholesterol – heart disease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 descr="foods-_high_in_saturated_fa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304800"/>
            <a:ext cx="2743200" cy="2869456"/>
          </a:xfrm>
        </p:spPr>
      </p:pic>
      <p:cxnSp>
        <p:nvCxnSpPr>
          <p:cNvPr id="7" name="Straight Arrow Connector 6"/>
          <p:cNvCxnSpPr/>
          <p:nvPr/>
        </p:nvCxnSpPr>
        <p:spPr>
          <a:xfrm flipV="1">
            <a:off x="4800600" y="29718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lide04_healthy-fa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581400"/>
            <a:ext cx="2362200" cy="2362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181600" y="4419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Responsible for growth and repair of body cells</a:t>
            </a:r>
          </a:p>
          <a:p>
            <a:r>
              <a:rPr lang="en-US" dirty="0" smtClean="0"/>
              <a:t>Made up of amino acids</a:t>
            </a:r>
          </a:p>
          <a:p>
            <a:r>
              <a:rPr lang="en-US" dirty="0" smtClean="0"/>
              <a:t>Humans need 20 amino acids</a:t>
            </a:r>
          </a:p>
          <a:p>
            <a:pPr lvl="1"/>
            <a:r>
              <a:rPr lang="en-US" dirty="0" smtClean="0"/>
              <a:t>10 essential</a:t>
            </a:r>
          </a:p>
          <a:p>
            <a:pPr lvl="1"/>
            <a:r>
              <a:rPr lang="en-US" dirty="0" smtClean="0"/>
              <a:t>10 non essential</a:t>
            </a:r>
            <a:endParaRPr lang="en-US" dirty="0"/>
          </a:p>
        </p:txBody>
      </p:sp>
      <p:pic>
        <p:nvPicPr>
          <p:cNvPr id="5" name="Content Placeholder 4" descr="protein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914400"/>
            <a:ext cx="3136969" cy="2133600"/>
          </a:xfrm>
        </p:spPr>
      </p:pic>
      <p:pic>
        <p:nvPicPr>
          <p:cNvPr id="6" name="Picture 5" descr="dairy-products-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0480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4038600" cy="4530725"/>
          </a:xfrm>
        </p:spPr>
        <p:txBody>
          <a:bodyPr/>
          <a:lstStyle/>
          <a:p>
            <a:r>
              <a:rPr lang="en-US" dirty="0" smtClean="0"/>
              <a:t>Help your body perform certain functions </a:t>
            </a:r>
          </a:p>
          <a:p>
            <a:r>
              <a:rPr lang="en-US" dirty="0" smtClean="0"/>
              <a:t>Help provide the nutrients that your cells, tissues and organs need.</a:t>
            </a:r>
          </a:p>
          <a:p>
            <a:r>
              <a:rPr lang="en-US" dirty="0" smtClean="0"/>
              <a:t>Some stored, some not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depositphotos_4664814-Table-of-vitami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8600" y="1219199"/>
            <a:ext cx="4737441" cy="390711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Vitamin A – night vision – carrots</a:t>
            </a:r>
          </a:p>
          <a:p>
            <a:r>
              <a:rPr lang="en-US" sz="2400" dirty="0" smtClean="0"/>
              <a:t>B vitamins – help get energy from foods</a:t>
            </a:r>
          </a:p>
          <a:p>
            <a:r>
              <a:rPr lang="en-US" sz="2400" dirty="0" smtClean="0"/>
              <a:t>Vitamin C – helps absorb iron</a:t>
            </a:r>
          </a:p>
          <a:p>
            <a:r>
              <a:rPr lang="en-US" sz="2400" dirty="0" smtClean="0"/>
              <a:t>Vitamin D – helps with calcium absorption</a:t>
            </a:r>
          </a:p>
          <a:p>
            <a:r>
              <a:rPr lang="en-US" sz="2400" dirty="0" smtClean="0"/>
              <a:t>Vitamin E – anti-oxidant</a:t>
            </a:r>
          </a:p>
          <a:p>
            <a:r>
              <a:rPr lang="en-US" sz="2400" dirty="0" smtClean="0"/>
              <a:t>Vitamin K – blood clotting</a:t>
            </a:r>
            <a:endParaRPr lang="en-US" sz="2400" dirty="0"/>
          </a:p>
        </p:txBody>
      </p:sp>
      <p:pic>
        <p:nvPicPr>
          <p:cNvPr id="5" name="Content Placeholder 4" descr="natural-vitami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676400"/>
            <a:ext cx="47244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More elements that the body needs to function properly</a:t>
            </a:r>
          </a:p>
          <a:p>
            <a:r>
              <a:rPr lang="en-US" dirty="0" smtClean="0"/>
              <a:t>Most important is calcium</a:t>
            </a:r>
          </a:p>
          <a:p>
            <a:pPr lvl="1"/>
            <a:r>
              <a:rPr lang="en-US" dirty="0" smtClean="0"/>
              <a:t>Growth and repair of bones and teeth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 descr="minerals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752600"/>
            <a:ext cx="4465425" cy="34655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530725"/>
          </a:xfrm>
        </p:spPr>
        <p:txBody>
          <a:bodyPr/>
          <a:lstStyle/>
          <a:p>
            <a:r>
              <a:rPr lang="en-US" sz="2000" dirty="0" smtClean="0"/>
              <a:t>Iron – helps blood carry oxygen</a:t>
            </a:r>
          </a:p>
          <a:p>
            <a:r>
              <a:rPr lang="en-US" sz="2000" dirty="0" smtClean="0"/>
              <a:t>Manganese -helps the body form connective tissue,  necessary for normal brain and nerve function.</a:t>
            </a:r>
          </a:p>
          <a:p>
            <a:r>
              <a:rPr lang="en-US" sz="2000" dirty="0" smtClean="0"/>
              <a:t>Zinc - heal wounds and plays an important role in the immune system</a:t>
            </a:r>
          </a:p>
          <a:p>
            <a:r>
              <a:rPr lang="en-US" sz="2000" dirty="0" smtClean="0"/>
              <a:t>Phosphorous – works with calcium</a:t>
            </a:r>
          </a:p>
          <a:p>
            <a:r>
              <a:rPr lang="en-US" sz="2000" dirty="0" smtClean="0"/>
              <a:t>Magnesium – needed by every organ</a:t>
            </a:r>
          </a:p>
          <a:p>
            <a:r>
              <a:rPr lang="en-US" sz="2000" dirty="0" smtClean="0"/>
              <a:t>Copper – helps make red blood cells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54-mighty-mineral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9505"/>
          <a:stretch>
            <a:fillRect/>
          </a:stretch>
        </p:blipFill>
        <p:spPr>
          <a:xfrm>
            <a:off x="4419600" y="1371600"/>
            <a:ext cx="4332853" cy="4343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343400" cy="4530725"/>
          </a:xfrm>
        </p:spPr>
        <p:txBody>
          <a:bodyPr/>
          <a:lstStyle/>
          <a:p>
            <a:r>
              <a:rPr lang="en-US" dirty="0" smtClean="0"/>
              <a:t>The most important nutrient</a:t>
            </a:r>
          </a:p>
          <a:p>
            <a:r>
              <a:rPr lang="en-US" dirty="0" smtClean="0"/>
              <a:t>Essential for ALL cells</a:t>
            </a:r>
          </a:p>
          <a:p>
            <a:r>
              <a:rPr lang="en-US" dirty="0" smtClean="0"/>
              <a:t>5 functions:</a:t>
            </a:r>
          </a:p>
          <a:p>
            <a:pPr lvl="1"/>
            <a:r>
              <a:rPr lang="en-US" dirty="0" smtClean="0"/>
              <a:t>takes nutrients to cells</a:t>
            </a:r>
          </a:p>
          <a:p>
            <a:pPr lvl="1"/>
            <a:r>
              <a:rPr lang="en-US" dirty="0" smtClean="0"/>
              <a:t>carries waste products away from cells</a:t>
            </a:r>
          </a:p>
          <a:p>
            <a:pPr lvl="1"/>
            <a:r>
              <a:rPr lang="en-US" dirty="0" smtClean="0"/>
              <a:t>cools the body – sweat</a:t>
            </a:r>
          </a:p>
          <a:p>
            <a:pPr lvl="1"/>
            <a:r>
              <a:rPr lang="en-US" dirty="0" smtClean="0"/>
              <a:t>lubricates joints</a:t>
            </a:r>
          </a:p>
          <a:p>
            <a:pPr lvl="1"/>
            <a:r>
              <a:rPr lang="en-US" dirty="0" smtClean="0"/>
              <a:t>saliva</a:t>
            </a:r>
            <a:endParaRPr lang="en-US" dirty="0"/>
          </a:p>
        </p:txBody>
      </p:sp>
      <p:pic>
        <p:nvPicPr>
          <p:cNvPr id="5" name="Content Placeholder 4" descr="water-suppl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600200"/>
            <a:ext cx="3685730" cy="368573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038600" cy="4530725"/>
          </a:xfrm>
        </p:spPr>
        <p:txBody>
          <a:bodyPr/>
          <a:lstStyle/>
          <a:p>
            <a:r>
              <a:rPr lang="en-US" dirty="0" smtClean="0"/>
              <a:t>Not a nutrient, but still important</a:t>
            </a:r>
          </a:p>
          <a:p>
            <a:r>
              <a:rPr lang="en-US" dirty="0" smtClean="0"/>
              <a:t>Complex carbohydrate</a:t>
            </a:r>
          </a:p>
          <a:p>
            <a:r>
              <a:rPr lang="en-US" dirty="0" smtClean="0"/>
              <a:t>Fruits and vegetables</a:t>
            </a:r>
          </a:p>
          <a:p>
            <a:r>
              <a:rPr lang="en-US" dirty="0" smtClean="0"/>
              <a:t>Wholegrain cereals</a:t>
            </a:r>
          </a:p>
          <a:p>
            <a:r>
              <a:rPr lang="en-US" dirty="0" smtClean="0"/>
              <a:t>Helps the body move waste more easily</a:t>
            </a:r>
            <a:endParaRPr lang="en-US" dirty="0"/>
          </a:p>
        </p:txBody>
      </p:sp>
      <p:pic>
        <p:nvPicPr>
          <p:cNvPr id="5" name="Content Placeholder 4" descr="Dietary-Fib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524000"/>
            <a:ext cx="44196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808913" cy="4702175"/>
          </a:xfrm>
        </p:spPr>
        <p:txBody>
          <a:bodyPr anchor="ctr"/>
          <a:lstStyle/>
          <a:p>
            <a:pPr algn="ctr"/>
            <a:r>
              <a:rPr lang="en-US" sz="6600" dirty="0" smtClean="0">
                <a:latin typeface="Chalkboard"/>
                <a:cs typeface="Chalkboard"/>
              </a:rPr>
              <a:t>What’s your nutrition knowledge?</a:t>
            </a:r>
            <a:endParaRPr lang="en-US" sz="66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19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hildrenheal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>
                <a:solidFill>
                  <a:srgbClr val="008000"/>
                </a:solidFill>
                <a:latin typeface="Chalkduster" charset="0"/>
              </a:rPr>
              <a:t>Why are we learning about healthy eating in school?</a:t>
            </a:r>
            <a:endParaRPr lang="en-US" sz="3200">
              <a:latin typeface="Calibri" charset="0"/>
            </a:endParaRP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67 out of every 100 adults in the United States are overweight or obese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95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5562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19400" y="1600200"/>
            <a:ext cx="6324600" cy="2706688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halkduster"/>
                <a:ea typeface="+mj-ea"/>
                <a:cs typeface="+mj-cs"/>
              </a:rPr>
              <a:t>Knowing how to eat “right” will help you remain strong and healthy for the rest of your life.</a:t>
            </a:r>
            <a:endParaRPr lang="en-US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002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Digestion</a:t>
            </a:r>
            <a:endParaRPr lang="en-US" sz="38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dirty="0" smtClean="0"/>
              <a:t>The process of breaking down carbohydrates into small sugar molecules (glucose)</a:t>
            </a:r>
            <a:endParaRPr lang="en-US" sz="2600" dirty="0"/>
          </a:p>
        </p:txBody>
      </p:sp>
      <p:pic>
        <p:nvPicPr>
          <p:cNvPr id="5" name="Content Placeholder 4" descr="dig syste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447800"/>
            <a:ext cx="3718139" cy="3609975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your body get its energy?</a:t>
            </a: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6553200" cy="2438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n"/>
            </a:pPr>
            <a:r>
              <a:rPr lang="en-US" sz="2400" dirty="0" smtClean="0"/>
              <a:t>From food that we eat every day</a:t>
            </a:r>
            <a:endParaRPr lang="en-US" sz="2400" dirty="0"/>
          </a:p>
        </p:txBody>
      </p:sp>
      <p:pic>
        <p:nvPicPr>
          <p:cNvPr id="4" name="Picture 3" descr="nut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962400"/>
            <a:ext cx="6172200" cy="27432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133600"/>
            <a:ext cx="7961313" cy="3635375"/>
          </a:xfrm>
        </p:spPr>
        <p:txBody>
          <a:bodyPr/>
          <a:lstStyle/>
          <a:p>
            <a:r>
              <a:rPr lang="en-US" dirty="0" smtClean="0"/>
              <a:t>What does the word “Nutrition” mean to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08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229600" cy="1139825"/>
          </a:xfrm>
        </p:spPr>
        <p:txBody>
          <a:bodyPr/>
          <a:lstStyle/>
          <a:p>
            <a:r>
              <a:rPr lang="en-US" dirty="0" smtClean="0"/>
              <a:t>What is a nutrient?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1828800"/>
          </a:xfrm>
        </p:spPr>
        <p:txBody>
          <a:bodyPr/>
          <a:lstStyle/>
          <a:p>
            <a:r>
              <a:rPr lang="en-US" sz="2400" dirty="0" smtClean="0"/>
              <a:t>Any material that can be taken into your body cells and is useful to your body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4530725"/>
          </a:xfrm>
        </p:spPr>
        <p:txBody>
          <a:bodyPr/>
          <a:lstStyle/>
          <a:p>
            <a:r>
              <a:rPr lang="en-US" sz="2400" dirty="0" smtClean="0"/>
              <a:t>The study of nutrients and the effect they have on health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813265" y="1524000"/>
            <a:ext cx="43307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Garamond" pitchFamily="18" charset="0"/>
              </a:rPr>
              <a:t>What is nutrition?</a:t>
            </a:r>
            <a:endParaRPr lang="en-US" sz="44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9624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Garamond" pitchFamily="18" charset="0"/>
              </a:rPr>
              <a:t>Does everyone have the same nutritional needs?</a:t>
            </a:r>
          </a:p>
          <a:p>
            <a:r>
              <a:rPr lang="en-US" sz="2400" dirty="0" smtClean="0"/>
              <a:t> No!  It depends on your age, body size, and level of activity </a:t>
            </a:r>
            <a:endParaRPr lang="en-US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the word “essential” mean?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that is very important and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630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Nutri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Nutrition.thmx</Template>
  <TotalTime>1</TotalTime>
  <Words>468</Words>
  <Application>Microsoft Macintosh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Nutrition</vt:lpstr>
      <vt:lpstr>NUTRITION</vt:lpstr>
      <vt:lpstr>What’s your nutrition knowledge?</vt:lpstr>
      <vt:lpstr>Why are we learning about healthy eating in school?</vt:lpstr>
      <vt:lpstr>Knowing how to eat “right” will help you remain strong and healthy for the rest of your life.</vt:lpstr>
      <vt:lpstr>Digestion</vt:lpstr>
      <vt:lpstr>Where does your body get its energy?  </vt:lpstr>
      <vt:lpstr>What does the word “Nutrition” mean to you?</vt:lpstr>
      <vt:lpstr>What is a nutrient?</vt:lpstr>
      <vt:lpstr>What does the word “essential” mean?</vt:lpstr>
      <vt:lpstr>6 Essential Nutrients:</vt:lpstr>
      <vt:lpstr>Carbohydrates</vt:lpstr>
      <vt:lpstr>Fats</vt:lpstr>
      <vt:lpstr>Protein</vt:lpstr>
      <vt:lpstr>Vitamins</vt:lpstr>
      <vt:lpstr>Vitamins</vt:lpstr>
      <vt:lpstr>Minerals</vt:lpstr>
      <vt:lpstr>Minerals</vt:lpstr>
      <vt:lpstr>Water</vt:lpstr>
      <vt:lpstr>Fiber </vt:lpstr>
    </vt:vector>
  </TitlesOfParts>
  <Company>Rockingham County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</dc:title>
  <dc:creator>RCPS</dc:creator>
  <cp:lastModifiedBy>RCPS</cp:lastModifiedBy>
  <cp:revision>1</cp:revision>
  <dcterms:created xsi:type="dcterms:W3CDTF">2015-03-04T20:27:32Z</dcterms:created>
  <dcterms:modified xsi:type="dcterms:W3CDTF">2015-03-04T20:28:56Z</dcterms:modified>
</cp:coreProperties>
</file>